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2" r:id="rId6"/>
    <p:sldId id="261" r:id="rId7"/>
    <p:sldId id="287" r:id="rId8"/>
    <p:sldId id="263" r:id="rId9"/>
    <p:sldId id="288" r:id="rId10"/>
    <p:sldId id="283" r:id="rId11"/>
    <p:sldId id="284" r:id="rId12"/>
    <p:sldId id="28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png>
</file>

<file path=ppt/media/image2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AF6D08-7BC3-4237-82E1-4288EBEF6B7F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63235A-4011-475C-909E-47688926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690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https://sites.google.com/eng.ucsd.edu/ucsdbookgraph/home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3235A-4011-475C-909E-47688926FF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414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3235A-4011-475C-909E-47688926FF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55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3235A-4011-475C-909E-47688926FF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50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3235A-4011-475C-909E-47688926FF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87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3235A-4011-475C-909E-47688926FF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595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3235A-4011-475C-909E-47688926FF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713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3235A-4011-475C-909E-47688926FF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328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63235A-4011-475C-909E-47688926FF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96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5B9FF-DCE3-4FA0-9A61-EB9182CA5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ED514-3660-4F3C-9519-847354A0AD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6B859-9EE6-4CFA-AF16-72724EF2B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82292-8742-447D-8ECF-D3DF35DDE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F9FE8-66EF-4EA8-8343-8785D1D0D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67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3DD41-660F-4B7A-ADEA-3086956F4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78427A-57FB-44A4-A0C0-B02A21317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64A42-3EE3-4DF2-A32C-8D17F45AD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2FDE0D-A45A-40C2-A570-5DCE7D579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4BB00-473F-478A-B6EB-B86F536D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407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21E37F-FC35-492D-9C7B-04DC5B8252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69442A-0FEB-452A-9D48-E6F2B89882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A9E44-E8F1-4B56-9801-42F2295BF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6E859-598E-46C7-BCFE-F7FF41812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03092-C4C9-4F86-AECD-ED7069E75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88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A5652-1A52-4B26-AAD1-7AAC89E04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88A8C-5AFE-4BA0-9CD6-E2BC17518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E3CD2-AD57-41A4-A0A5-1B50EDC4D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E27A30-01CE-4563-83DB-D8D13EB1F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F352A-5933-44A3-9675-D2BF79E1C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078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B718B-0E20-4F6F-B42C-571C39B3F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60E31E-A73D-43CD-BB08-6DBF45736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04B26-64E8-45A9-97EE-96EDC99F3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26042-AEDC-4BD6-90B4-D903D2E7E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8AE7E-9CB8-4B5F-8B7A-A460FADD9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030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8E30B-3C1D-487C-ABB2-A80E723B8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C240F-FF95-4036-AC9C-7BA391D870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B4A9C3-6761-4E8D-8CAE-D943984D9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2632E2-DA8A-450E-A9A9-2A69115A8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E4242E-944F-4D66-B8BD-270DE2CF1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F6DB9-F614-48DD-870A-706D5BA34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777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743B9-9F2A-4ACA-A582-888098FD8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4EC77-AE9F-4D55-ADCA-12B8AC054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50AF42-BA97-4F8A-8974-6A4423F095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12F9A8-2C2C-4C7A-A4AA-AEDD6FE8F1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6EBEBB-2BF7-4454-AEDC-15C589692E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50D6ED-D06A-466D-9605-46C23C2D5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FFFA86-1532-4ECD-A452-D8A8B5762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29D33A-707C-4D6C-A730-639B37DF8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88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05A8-C5B1-4D57-80AE-D6DA4B072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26CC61-44AC-4485-9F11-F38ABC09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6D90A0-0894-4944-B59E-9EA01EA1A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679A6-1A05-4508-A2E3-40F266FF6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55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46F24A-701E-4F22-89C9-F92E3AA60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ED3855-9A5D-4C25-966D-ABAB0B267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D98429-B4E6-46F6-B4DA-857B83FD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026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4DCEB-E7AD-4B4C-973A-20A11D60D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45C24-1FF8-46B6-90FE-FCC070847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99F0F-4F39-46A4-9B48-5F4105A11C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2C454-E50E-4F4F-B65F-FB3BA8661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6518B6-719C-4BBE-93BE-2DF5B2A1D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B00A7-4685-40B5-AD61-65BF7857E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6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DD18F-DD5E-46C5-807C-86D464018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29537D-2F6B-4E55-84A1-D21CD63DE8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87CB65-B1A5-4F7D-9D6C-E30C430D01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8AB842-BF53-4EA9-910E-084FDF198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A6B6CE-070E-44CC-8CD6-EC2A0756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483686-D1E7-4D6E-8B51-2E84084FB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0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3D94DC-CFA2-43F6-839B-7363485BE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B7F2D5-2F2C-45F9-9ED0-FC2ACAAB29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CE27D-ACC5-4378-9199-6414F6C754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0009D-B9D8-4BD5-BEF8-69F18610C212}" type="datetimeFigureOut">
              <a:rPr lang="en-US" smtClean="0"/>
              <a:t>7/11/2020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AE330-0B80-4CAC-A539-10996D4FAD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0F7C4D-7CE6-48E5-A10F-78E218DD3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D82F7-D996-4408-A224-D88BB683C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9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27CD12-A6CF-489C-ADCF-17D7E56C7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4E48C8E-1009-4750-9630-436223C9EE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70ACFF1E-E5E6-43E9-A5B7-33E0BEBD6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C217FABC-C638-4392-847B-1D5D24ACF2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F4D7986-89F7-4A82-BCE1-D3748FA19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086EDA91-62A8-4A58-8FD1-50579B98C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D2FE2666-E34E-4114-988D-0D6E0E7EF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30447EE7-0C29-4B15-AABB-C0C4A8F6A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D5347D5C-1205-4D74-AA55-A6AC8C781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13696D3F-405F-490D-AF68-9BBDC7DDDA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8194048F-FCD0-4944-9723-14BFD0715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F634E52A-02AD-4955-AA3F-8E8935F41F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99E661E3-26F4-4992-B424-91AAE0A006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65FC5C1D-91B5-4EBF-9A3E-BB5DC1E2A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D39CDA7-D7D3-4FED-B2BA-40464AA42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F7F716E2-501F-47E8-9626-D9EC5492C1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3074FC5C-533A-4B99-8B9E-ED1C65AE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00EDCFC2-0B77-4D95-8F8E-DB60A85F2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974CB405-A36B-4456-9DE3-EBE212552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BD84B494-4095-4E61-B65F-34F5C6BC8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33484AA0-BE6E-4F8B-85CF-9C4C750FF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7D38E5F-6E59-41DA-B3CA-6AD28BF64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3893141"/>
            <a:ext cx="8845667" cy="1771275"/>
            <a:chOff x="1669293" y="3893141"/>
            <a:chExt cx="8845667" cy="1771275"/>
          </a:xfrm>
        </p:grpSpPr>
        <p:sp>
          <p:nvSpPr>
            <p:cNvPr id="33" name="Isosceles Triangle 39">
              <a:extLst>
                <a:ext uri="{FF2B5EF4-FFF2-40B4-BE49-F238E27FC236}">
                  <a16:creationId xmlns:a16="http://schemas.microsoft.com/office/drawing/2014/main" id="{9AF9BC5C-44FD-4080-8C54-CC4E5F83FC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A884903-3516-494A-B966-3E7651567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3893141"/>
              <a:ext cx="8845667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E2C95F5-ABFC-442B-AE6E-918EC122F6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3187" y="4168861"/>
            <a:ext cx="8672295" cy="86932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E"/>
                </a:solidFill>
              </a:rPr>
              <a:t>Goodreads.com – 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8DEAFF-68A3-4443-A9AA-6D80C6B84B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0624" y="5717088"/>
            <a:ext cx="8673427" cy="592635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Springboard Capstone Project #2</a:t>
            </a:r>
          </a:p>
          <a:p>
            <a:r>
              <a:rPr lang="en-US" sz="1600" dirty="0"/>
              <a:t>David Witten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2019510-1F68-48FE-8C72-905BF5582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8032" y="1179555"/>
            <a:ext cx="8850737" cy="262144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5B14DC-6A80-411D-AB8A-B243DBDB7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076" y="1235616"/>
            <a:ext cx="59055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95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94EE9-285B-43AD-BC63-4379222CD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124"/>
            <a:ext cx="10515600" cy="1099781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Machine Learning Models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720979D-57D6-4158-8925-E29904AD3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8151" y="4344834"/>
            <a:ext cx="2989729" cy="3385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A4B16F-5786-4D51-885D-2C53FF390A7B}"/>
              </a:ext>
            </a:extLst>
          </p:cNvPr>
          <p:cNvSpPr txBox="1"/>
          <p:nvPr/>
        </p:nvSpPr>
        <p:spPr>
          <a:xfrm>
            <a:off x="838200" y="1112190"/>
            <a:ext cx="994186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Multinomial Logistic Regression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Fits a curve to divide different classes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Suitable for sentiment analysis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Able to handle sparse matrices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Used for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CountVectorizer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TFIDF, and Doc2Vec models</a:t>
            </a:r>
          </a:p>
          <a:p>
            <a:pPr lvl="1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LSTM network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Special type of recurrent neural network which excel at handling long-term dependencies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Should be able to learn the connections between words that are separated</a:t>
            </a:r>
          </a:p>
        </p:txBody>
      </p:sp>
      <p:pic>
        <p:nvPicPr>
          <p:cNvPr id="2057" name="Picture 9">
            <a:extLst>
              <a:ext uri="{FF2B5EF4-FFF2-40B4-BE49-F238E27FC236}">
                <a16:creationId xmlns:a16="http://schemas.microsoft.com/office/drawing/2014/main" id="{A002D970-685F-44EF-A9F9-DCF5D62E1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0813" y="4721872"/>
            <a:ext cx="5943600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5877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94EE9-285B-43AD-BC63-4379222CD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Model Comparison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720979D-57D6-4158-8925-E29904AD3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8151" y="4344834"/>
            <a:ext cx="2989729" cy="3385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7D1D8F5A-097D-4B03-A550-0AFD43176B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73034"/>
            <a:ext cx="10515600" cy="5008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5238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AB3A5-3F48-4626-8911-B8F493EA1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9723"/>
            <a:ext cx="10515600" cy="4351338"/>
          </a:xfrm>
        </p:spPr>
        <p:txBody>
          <a:bodyPr/>
          <a:lstStyle/>
          <a:p>
            <a:r>
              <a:rPr lang="en-US" dirty="0"/>
              <a:t>Memory and computation time were </a:t>
            </a:r>
            <a:r>
              <a:rPr lang="en-US"/>
              <a:t>forced constraints</a:t>
            </a:r>
            <a:endParaRPr lang="en-US" dirty="0"/>
          </a:p>
          <a:p>
            <a:r>
              <a:rPr lang="en-US" dirty="0"/>
              <a:t>The unsupervised Doc2Vec vectors offered very little in predictive power</a:t>
            </a:r>
          </a:p>
          <a:p>
            <a:r>
              <a:rPr lang="en-US" dirty="0"/>
              <a:t>The LSTM model excelled at prediction with a significantly lower loss</a:t>
            </a:r>
          </a:p>
          <a:p>
            <a:pPr lvl="1"/>
            <a:r>
              <a:rPr lang="en-US" dirty="0"/>
              <a:t>Ability to “learn” the connections between words</a:t>
            </a:r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5AC5502-539B-47EE-BC18-6B07890FF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24598"/>
          </a:xfrm>
        </p:spPr>
        <p:txBody>
          <a:bodyPr>
            <a:normAutofit/>
          </a:bodyPr>
          <a:lstStyle/>
          <a:p>
            <a:r>
              <a:rPr lang="en-US" sz="4800" dirty="0"/>
              <a:t>Conclusions and Thoughts</a:t>
            </a:r>
          </a:p>
        </p:txBody>
      </p:sp>
    </p:spTree>
    <p:extLst>
      <p:ext uri="{BB962C8B-B14F-4D97-AF65-F5344CB8AC3E}">
        <p14:creationId xmlns:p14="http://schemas.microsoft.com/office/powerpoint/2010/main" val="3067863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678AC-4F16-4A81-98C6-B89E5EE2C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Goodreads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AB3A5-3F48-4626-8911-B8F493EA1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largest site for readers and book recommendations</a:t>
            </a:r>
          </a:p>
          <a:p>
            <a:r>
              <a:rPr lang="en-US" dirty="0"/>
              <a:t>Social media platform with reviews</a:t>
            </a:r>
            <a:endParaRPr lang="en-US" sz="2800" dirty="0"/>
          </a:p>
          <a:p>
            <a:r>
              <a:rPr lang="en-US" dirty="0"/>
              <a:t>Over 15 million scored (one through five star) reviews</a:t>
            </a:r>
          </a:p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1C0554F-BCB6-40FA-9261-B6370AD686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01132"/>
              </p:ext>
            </p:extLst>
          </p:nvPr>
        </p:nvGraphicFramePr>
        <p:xfrm>
          <a:off x="6747800" y="3429000"/>
          <a:ext cx="4805102" cy="288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Bitmap Image" r:id="rId3" imgW="9448920" imgH="5669280" progId="Paint.Picture">
                  <p:embed/>
                </p:oleObj>
              </mc:Choice>
              <mc:Fallback>
                <p:oleObj name="Bitmap Image" r:id="rId3" imgW="9448920" imgH="56692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47800" y="3429000"/>
                        <a:ext cx="4805102" cy="288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6427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678AC-4F16-4A81-98C6-B89E5EE2C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AB3A5-3F48-4626-8911-B8F493EA1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Originally scraped from Goodreads by researchers from UCSD</a:t>
            </a:r>
          </a:p>
          <a:p>
            <a:r>
              <a:rPr lang="en-US" dirty="0"/>
              <a:t>Almost 1.4M in the “spoiler” subset</a:t>
            </a:r>
          </a:p>
          <a:p>
            <a:r>
              <a:rPr lang="en-US" dirty="0"/>
              <a:t>Data from 2011 through 2017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0927D7-8A48-4E87-93A7-3DD1932655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3831" y="3063731"/>
            <a:ext cx="3269969" cy="324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151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678AC-4F16-4A81-98C6-B89E5EE2C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Data Cleaning: No Star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AB3A5-3F48-4626-8911-B8F493EA1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Reviews with no stars were inconsistence; some were positive, negative, or indicated the reader had not read the book yet</a:t>
            </a:r>
          </a:p>
          <a:p>
            <a:r>
              <a:rPr lang="en-US" dirty="0"/>
              <a:t>See an example below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8C83A01-39F2-4C64-9E93-38E1249B9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72786"/>
            <a:ext cx="11280710" cy="876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189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AB3A5-3F48-4626-8911-B8F493EA1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5AC5502-539B-47EE-BC18-6B07890FF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694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EDA: Word Cloud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147F1F3-50D0-4711-92FF-DA4057AC8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3665" y="1278297"/>
            <a:ext cx="8084670" cy="508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319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AB3A5-3F48-4626-8911-B8F493EA1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5AC5502-539B-47EE-BC18-6B07890FF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694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EDA: Review Length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EF9A406-AF4C-4E87-9EBA-A3A4ED4EC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0941" y="1504257"/>
            <a:ext cx="9110118" cy="4803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099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5AC5502-539B-47EE-BC18-6B07890FF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829" y="178694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Count and </a:t>
            </a:r>
            <a:r>
              <a:rPr lang="en-US" sz="4800" dirty="0" err="1"/>
              <a:t>TFIDFVectorizer</a:t>
            </a:r>
            <a:r>
              <a:rPr lang="en-US" sz="4800" dirty="0"/>
              <a:t>: Text 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831897-70D0-4F03-AB62-6771BA787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r>
              <a:rPr lang="en-US" dirty="0"/>
              <a:t>Letters and numbers only</a:t>
            </a:r>
          </a:p>
          <a:p>
            <a:r>
              <a:rPr lang="en-US" dirty="0"/>
              <a:t>Lowercase</a:t>
            </a:r>
          </a:p>
          <a:p>
            <a:r>
              <a:rPr lang="en-US" dirty="0"/>
              <a:t>Custom normalization dictionary</a:t>
            </a:r>
          </a:p>
          <a:p>
            <a:r>
              <a:rPr lang="en-US" dirty="0"/>
              <a:t>Porter Stemmer</a:t>
            </a:r>
          </a:p>
          <a:p>
            <a:r>
              <a:rPr lang="en-US" dirty="0"/>
              <a:t>Words and 2-grams</a:t>
            </a:r>
          </a:p>
          <a:p>
            <a:r>
              <a:rPr lang="en-US" dirty="0"/>
              <a:t>Must appear in at least 400 reviews and no more than 20% of the total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53CF67A6-9913-4AA8-8D98-1B6821B1A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989" y="4882239"/>
            <a:ext cx="11822022" cy="1797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689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5AC5502-539B-47EE-BC18-6B07890FF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694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/>
              <a:t>Doc2Vec: Text 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831897-70D0-4F03-AB62-6771BA787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257"/>
            <a:ext cx="10515600" cy="4351338"/>
          </a:xfrm>
        </p:spPr>
        <p:txBody>
          <a:bodyPr/>
          <a:lstStyle/>
          <a:p>
            <a:r>
              <a:rPr lang="en-US" dirty="0" err="1"/>
              <a:t>gensim</a:t>
            </a:r>
            <a:r>
              <a:rPr lang="en-US" dirty="0"/>
              <a:t>: </a:t>
            </a:r>
            <a:r>
              <a:rPr lang="en-US" dirty="0" err="1"/>
              <a:t>simple_preprocess</a:t>
            </a:r>
            <a:r>
              <a:rPr lang="en-US" dirty="0"/>
              <a:t> on the text</a:t>
            </a:r>
          </a:p>
          <a:p>
            <a:r>
              <a:rPr lang="en-US" dirty="0"/>
              <a:t>Ran distributed bag of words (DBOW) and distributed memory (DM) models and then concatenated them for better results</a:t>
            </a:r>
          </a:p>
          <a:p>
            <a:r>
              <a:rPr lang="en-US" dirty="0"/>
              <a:t>Trained my own corpus using the training reviews</a:t>
            </a:r>
          </a:p>
          <a:p>
            <a:r>
              <a:rPr lang="en-US" dirty="0"/>
              <a:t>200 dimensions for all vectors created by the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719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5AC5502-539B-47EE-BC18-6B07890FF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78694"/>
            <a:ext cx="11355355" cy="1325563"/>
          </a:xfrm>
        </p:spPr>
        <p:txBody>
          <a:bodyPr>
            <a:normAutofit/>
          </a:bodyPr>
          <a:lstStyle/>
          <a:p>
            <a:r>
              <a:rPr lang="en-US" dirty="0"/>
              <a:t>Long Short Term Memory network: Text 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831897-70D0-4F03-AB62-6771BA787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4257"/>
            <a:ext cx="10515600" cy="4351338"/>
          </a:xfrm>
        </p:spPr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preprocessing</a:t>
            </a:r>
          </a:p>
          <a:p>
            <a:r>
              <a:rPr lang="en-US" dirty="0"/>
              <a:t>Review into a list of 400 word </a:t>
            </a:r>
            <a:r>
              <a:rPr lang="en-US" dirty="0" err="1"/>
              <a:t>indicies</a:t>
            </a:r>
            <a:endParaRPr lang="en-US" dirty="0"/>
          </a:p>
          <a:p>
            <a:r>
              <a:rPr lang="en-US" dirty="0"/>
              <a:t>I used the 300 dimension </a:t>
            </a:r>
            <a:r>
              <a:rPr lang="en-US" dirty="0" err="1"/>
              <a:t>GloVe</a:t>
            </a:r>
            <a:r>
              <a:rPr lang="en-US" dirty="0"/>
              <a:t> word vectors to create the embedding matrix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681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3950</TotalTime>
  <Words>342</Words>
  <Application>Microsoft Office PowerPoint</Application>
  <PresentationFormat>Widescreen</PresentationFormat>
  <Paragraphs>57</Paragraphs>
  <Slides>12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Paintbrush Picture</vt:lpstr>
      <vt:lpstr>Goodreads.com – Sentiment Analysis</vt:lpstr>
      <vt:lpstr>Goodreads</vt:lpstr>
      <vt:lpstr>Data</vt:lpstr>
      <vt:lpstr>Data Cleaning: No Star Reviews</vt:lpstr>
      <vt:lpstr>EDA: Word Cloud</vt:lpstr>
      <vt:lpstr>EDA: Review Length</vt:lpstr>
      <vt:lpstr>Count and TFIDFVectorizer: Text Features</vt:lpstr>
      <vt:lpstr>Doc2Vec: Text Features</vt:lpstr>
      <vt:lpstr>Long Short Term Memory network: Text Features</vt:lpstr>
      <vt:lpstr>Machine Learning Models</vt:lpstr>
      <vt:lpstr>Model Comparison</vt:lpstr>
      <vt:lpstr>Conclusions and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Witten</dc:creator>
  <cp:lastModifiedBy>David Witten</cp:lastModifiedBy>
  <cp:revision>30</cp:revision>
  <dcterms:created xsi:type="dcterms:W3CDTF">2020-04-05T20:52:21Z</dcterms:created>
  <dcterms:modified xsi:type="dcterms:W3CDTF">2020-07-12T02:19:24Z</dcterms:modified>
</cp:coreProperties>
</file>